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type="screen4x3" cy="6858000" cx="9144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<Relationship Id="rId67" Type="http://schemas.openxmlformats.org/officeDocument/2006/relationships/slide" Target="slides/slide64.xml"/><Relationship Id="rId68" Type="http://schemas.openxmlformats.org/officeDocument/2006/relationships/slide" Target="slides/slide65.xml"/><Relationship Id="rId69" Type="http://schemas.openxmlformats.org/officeDocument/2006/relationships/slide" Target="slides/slide66.xml"/><Relationship Id="rId70" Type="http://schemas.openxmlformats.org/officeDocument/2006/relationships/slide" Target="slides/slide67.xml"/><Relationship Id="rId71" Type="http://schemas.openxmlformats.org/officeDocument/2006/relationships/slide" Target="slides/slide68.xml"/><Relationship Id="rId72" Type="http://schemas.openxmlformats.org/officeDocument/2006/relationships/slide" Target="slides/slide69.xml"/><Relationship Id="rId73" Type="http://schemas.openxmlformats.org/officeDocument/2006/relationships/tableStyles" Target="tableStyles.xml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84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</a:fld>
            <a:endParaRPr lang="en-US"/>
          </a:p>
        </p:txBody>
      </p:sp>
      <p:sp>
        <p:nvSpPr>
          <p:cNvPr id="1048785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86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7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1048779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8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8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8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bg>
      <p:bgPr>
        <a:solidFill>
          <a:schemeClr val="bg1"/>
        </a:solidFill>
        <a:effectLst/>
      </p:bgPr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9525" y="-3175"/>
            <a:ext cx="9153525" cy="6861175"/>
          </a:xfrm>
          <a:prstGeom prst="rect"/>
          <a:noFill/>
          <a:ln w="9525">
            <a:noFill/>
          </a:ln>
        </p:spPr>
      </p:pic>
      <p:sp>
        <p:nvSpPr>
          <p:cNvPr id="104858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47813" y="1125538"/>
            <a:ext cx="6908800" cy="1082675"/>
          </a:xfrm>
        </p:spPr>
        <p:txBody>
          <a:bodyPr/>
          <a:lstStyle>
            <a:lvl1pPr algn="r"/>
          </a:lstStyle>
          <a:p>
            <a:pPr lvl="0"/>
            <a:r>
              <a:rPr altLang="zh-CN" lang="en-US" noProof="0" smtClean="0"/>
              <a:t>Click to edit Master title style</a:t>
            </a:r>
            <a:endParaRPr altLang="zh-CN" lang="en-US" noProof="0" smtClean="0"/>
          </a:p>
        </p:txBody>
      </p:sp>
      <p:sp>
        <p:nvSpPr>
          <p:cNvPr id="104858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2351088"/>
            <a:ext cx="6913562" cy="1752600"/>
          </a:xfrm>
        </p:spPr>
        <p:txBody>
          <a:bodyPr/>
          <a:lstStyle>
            <a:lvl1pPr algn="r" indent="0" marL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altLang="zh-CN" lang="en-US" noProof="0" smtClean="0"/>
              <a:t>Click to edit Master subtitle style</a:t>
            </a:r>
            <a:endParaRPr altLang="zh-CN" lang="en-US" noProof="0" smtClean="0"/>
          </a:p>
        </p:txBody>
      </p:sp>
      <p:sp>
        <p:nvSpPr>
          <p:cNvPr id="104858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/>
          <a:noFill/>
        </p:spPr>
        <p:txBody>
          <a:bodyPr anchor="t" anchorCtr="0" bIns="45720" compatLnSpc="1" lIns="91440" numCol="1" rIns="91440" tIns="45720" vert="horz" wrap="square"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58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/>
          <a:noFill/>
        </p:spPr>
        <p:txBody>
          <a:bodyPr anchor="t" anchorCtr="0" bIns="45720" compatLnSpc="1" lIns="91440" numCol="1" rIns="91440" tIns="45720" vert="horz" wrap="square"/>
          <a:p>
            <a:endParaRPr lang="en-US"/>
          </a:p>
        </p:txBody>
      </p:sp>
      <p:sp>
        <p:nvSpPr>
          <p:cNvPr id="104858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/>
          <a:noFill/>
        </p:spPr>
        <p:txBody>
          <a:bodyPr anchor="t" anchorCtr="0" bIns="45720" compatLnSpc="1" lIns="91440" numCol="1" rIns="91440" tIns="45720" vert="horz" wrap="square"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3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3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0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indent="0" marL="0">
              <a:buNone/>
              <a:defRPr sz="2400"/>
            </a:lvl1pPr>
            <a:lvl2pPr indent="0" marL="457200">
              <a:buNone/>
              <a:defRPr sz="2000"/>
            </a:lvl2pPr>
            <a:lvl3pPr indent="0" marL="914400">
              <a:buNone/>
              <a:defRPr sz="18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75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5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56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5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5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5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61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762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6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764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6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6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6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sz="240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6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7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1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72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73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7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7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39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anchor="t" anchorCtr="0" bIns="45720" compatLnSpc="1" lIns="91440" numCol="1" rIns="91440" tIns="45720" vert="horz" wrap="square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3200" i="0" kern="1200" kumimoji="0" lang="en-US" noProof="0" normalizeH="0" spc="0" strike="noStrike" u="none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740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74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4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4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2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3" name=""/>
        <p:cNvGrpSpPr/>
        <p:nvPr/>
      </p:nvGrpSpPr>
      <p:grpSpPr>
        <a:xfrm/>
      </p:grpSpPr>
      <p:pic>
        <p:nvPicPr>
          <p:cNvPr id="2097152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0" y="0"/>
            <a:ext cx="9148763" cy="6861175"/>
          </a:xfrm>
          <a:prstGeom prst="rect"/>
          <a:noFill/>
          <a:ln w="9525">
            <a:noFill/>
          </a:ln>
        </p:spPr>
      </p:pic>
      <p:sp>
        <p:nvSpPr>
          <p:cNvPr id="1048576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/>
          <a:noFill/>
          <a:ln w="9525">
            <a:noFill/>
          </a:ln>
        </p:spPr>
        <p:txBody>
          <a:bodyPr anchor="ctr" anchorCtr="0"/>
          <a:p>
            <a:pPr lvl="0"/>
            <a:r>
              <a:rPr altLang="zh-CN" dirty="0" lang="en-US"/>
              <a:t>Click to edit Master title style</a:t>
            </a:r>
            <a:endParaRPr altLang="zh-CN" dirty="0" lang="en-US"/>
          </a:p>
        </p:txBody>
      </p:sp>
      <p:sp>
        <p:nvSpPr>
          <p:cNvPr id="1048577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/>
          <a:noFill/>
          <a:ln w="9525">
            <a:noFill/>
          </a:ln>
        </p:spPr>
        <p:txBody>
          <a:bodyPr/>
          <a:p>
            <a:pPr lvl="0"/>
            <a:r>
              <a:rPr altLang="zh-CN" dirty="0" lang="en-US"/>
              <a:t>Click to edit Master text styles</a:t>
            </a:r>
            <a:endParaRPr altLang="zh-CN" dirty="0" lang="en-US"/>
          </a:p>
          <a:p>
            <a:pPr lvl="1"/>
            <a:r>
              <a:rPr altLang="zh-CN" dirty="0" lang="en-US"/>
              <a:t>Second level</a:t>
            </a:r>
            <a:endParaRPr altLang="zh-CN" dirty="0" lang="en-US"/>
          </a:p>
          <a:p>
            <a:pPr lvl="2"/>
            <a:r>
              <a:rPr altLang="zh-CN" dirty="0" lang="en-US"/>
              <a:t>Third level</a:t>
            </a:r>
            <a:endParaRPr altLang="zh-CN" dirty="0" lang="en-US"/>
          </a:p>
          <a:p>
            <a:pPr lvl="3"/>
            <a:r>
              <a:rPr altLang="zh-CN" dirty="0" lang="en-US"/>
              <a:t>Fourth level</a:t>
            </a:r>
            <a:endParaRPr altLang="zh-CN" dirty="0" lang="en-US"/>
          </a:p>
          <a:p>
            <a:pPr lvl="4"/>
            <a:r>
              <a:rPr altLang="zh-CN" dirty="0" lang="en-US"/>
              <a:t>Fifth level</a:t>
            </a:r>
            <a:endParaRPr altLang="zh-CN" dirty="0" lang="en-US"/>
          </a:p>
        </p:txBody>
      </p:sp>
      <p:sp>
        <p:nvSpPr>
          <p:cNvPr id="1048578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/>
          <a:noFill/>
          <a:ln>
            <a:noFill/>
          </a:ln>
          <a:effectLst/>
        </p:spPr>
        <p:txBody>
          <a:bodyPr anchor="t" anchorCtr="0" bIns="45720" compatLnSpc="1" lIns="91440" numCol="1" rIns="91440" tIns="45720" vert="horz" wrap="square"/>
          <a:lstStyle>
            <a:lvl1pPr>
              <a:defRPr sz="1400"/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57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/>
          <a:noFill/>
          <a:ln>
            <a:noFill/>
          </a:ln>
          <a:effectLst/>
        </p:spPr>
        <p:txBody>
          <a:bodyPr anchor="t" anchorCtr="0" bIns="45720" compatLnSpc="1" lIns="91440" numCol="1" rIns="91440" tIns="45720" vert="horz" wrap="square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48580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/>
          <a:noFill/>
          <a:ln>
            <a:noFill/>
          </a:ln>
          <a:effectLst/>
        </p:spPr>
        <p:txBody>
          <a:bodyPr anchor="t" anchorCtr="0" bIns="45720" compatLnSpc="1" lIns="91440" numCol="1" rIns="91440" tIns="45720" vert="horz" wrap="square"/>
          <a:lstStyle>
            <a:lvl1pPr algn="r">
              <a:defRPr sz="1400"/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dt="0" ftr="0" hdr="0" sldNum="0"/>
  <p:txStyles>
    <p:titleStyle>
      <a:lvl1pPr algn="l" fontAlgn="base" rtl="0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fontAlgn="base" rtl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fontAlgn="base" rtl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fontAlgn="base" rtl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fontAlgn="base" rtl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algn="l" fontAlgn="base" marL="457200" rtl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algn="l" fontAlgn="base" marL="914400" rtl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algn="l" fontAlgn="base" marL="1371600" rtl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algn="l" fontAlgn="base" marL="1828800" rtl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algn="l" fontAlgn="base" indent="-342900" marL="342900" rtl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fontAlgn="base" indent="-285750" marL="742950" rtl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fontAlgn="base" indent="-228600" marL="1143000" rtl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fontAlgn="base" indent="-228600" marL="1600200" rtl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fontAlgn="base" indent="-228600" marL="2057400" rtl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/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b="1"/>
              <a:t>PMHNP Academy Exam</a:t>
            </a:r>
            <a:r>
              <a:rPr b="1" lang="en-US"/>
              <a:t> Prep</a:t>
            </a:r>
            <a:endParaRPr b="1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4295461" y="2351088"/>
            <a:ext cx="4165914" cy="1752600"/>
          </a:xfrm>
        </p:spPr>
        <p:txBody>
          <a:bodyPr/>
          <a:p>
            <a:r>
              <a:rPr b="1" sz="1800" lang="en-US"/>
              <a:t>Mandatory Homework</a:t>
            </a:r>
            <a:br>
              <a:rPr b="1" sz="1800" lang="en-US"/>
            </a:br>
            <a:br>
              <a:rPr sz="1800" lang="en-US"/>
            </a:br>
            <a:r>
              <a:rPr sz="1800" lang="en-US"/>
              <a:t>N</a:t>
            </a:r>
            <a:r>
              <a:rPr sz="1800" lang="en-US"/>
              <a:t>O</a:t>
            </a:r>
            <a:r>
              <a:rPr sz="1800" lang="en-US"/>
              <a:t> </a:t>
            </a:r>
            <a:r>
              <a:rPr sz="1800" lang="en-US"/>
              <a:t>S</a:t>
            </a:r>
            <a:r>
              <a:rPr sz="1800" lang="en-US"/>
              <a:t>U</a:t>
            </a:r>
            <a:r>
              <a:rPr sz="1800" lang="en-US"/>
              <a:t>B</a:t>
            </a:r>
            <a:r>
              <a:rPr sz="1800" lang="en-US"/>
              <a:t>M</a:t>
            </a:r>
            <a:r>
              <a:rPr sz="1800" lang="en-US"/>
              <a:t>I</a:t>
            </a:r>
            <a:r>
              <a:rPr sz="1800" lang="en-US"/>
              <a:t>S</a:t>
            </a:r>
            <a:r>
              <a:rPr sz="1800" lang="en-US"/>
              <a:t>SION</a:t>
            </a:r>
            <a:r>
              <a:rPr sz="1800" lang="en-US"/>
              <a:t> </a:t>
            </a:r>
            <a:r>
              <a:rPr sz="1800" lang="en-US"/>
              <a:t>R</a:t>
            </a:r>
            <a:r>
              <a:rPr sz="1800" lang="en-US"/>
              <a:t>E</a:t>
            </a:r>
            <a:r>
              <a:rPr sz="1800" lang="en-US"/>
              <a:t>Q</a:t>
            </a:r>
            <a:r>
              <a:rPr sz="1800" lang="en-US"/>
              <a:t>U</a:t>
            </a:r>
            <a:r>
              <a:rPr sz="1800" lang="en-US"/>
              <a:t>I</a:t>
            </a:r>
            <a:r>
              <a:rPr sz="1800" lang="en-US"/>
              <a:t>R</a:t>
            </a:r>
            <a:r>
              <a:rPr sz="1800" lang="en-US"/>
              <a:t>E</a:t>
            </a:r>
            <a:r>
              <a:rPr sz="1800" lang="en-US"/>
              <a:t>D</a:t>
            </a:r>
            <a:endParaRPr sz="1800" lang="en-US"/>
          </a:p>
          <a:p>
            <a:r>
              <a:rPr sz="1800" lang="en-US"/>
              <a:t>Please complete </a:t>
            </a:r>
            <a:br>
              <a:rPr sz="1800" lang="en-US"/>
            </a:br>
            <a:r>
              <a:rPr sz="1800" lang="en-US"/>
              <a:t>and then take </a:t>
            </a:r>
            <a:br>
              <a:rPr sz="1800" lang="en-US"/>
            </a:br>
            <a:r>
              <a:rPr sz="1800" lang="en-US"/>
              <a:t>your exam</a:t>
            </a:r>
            <a:endParaRPr sz="1800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/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What’s the ideal opening script?</a:t>
            </a:r>
          </a:p>
        </p:txBody>
      </p:sp>
      <p:sp>
        <p:nvSpPr>
          <p:cNvPr id="1048593" name="TextBox 2"/>
          <p:cNvSpPr txBox="1"/>
          <p:nvPr/>
        </p:nvSpPr>
        <p:spPr>
          <a:xfrm>
            <a:off x="914400" y="1371600"/>
            <a:ext cx="7549975" cy="2169160"/>
          </a:xfrm>
          <a:prstGeom prst="rect"/>
          <a:noFill/>
        </p:spPr>
        <p:txBody>
          <a:bodyPr wrap="square">
            <a:noAutofit/>
          </a:bodyPr>
          <a:p>
            <a:endParaRPr sz="2400"/>
          </a:p>
          <a:p>
            <a:pPr>
              <a:defRPr sz="1800"/>
            </a:pPr>
            <a:r>
              <a:rPr sz="2400"/>
              <a:t>A. “</a:t>
            </a:r>
            <a:r>
              <a:rPr sz="2400" lang="en-US"/>
              <a:t>M</a:t>
            </a:r>
            <a:r>
              <a:rPr sz="2400" lang="en-US"/>
              <a:t>y</a:t>
            </a:r>
            <a:r>
              <a:rPr sz="2400" lang="en-US"/>
              <a:t> </a:t>
            </a:r>
            <a:r>
              <a:rPr sz="2400" lang="en-US"/>
              <a:t>n</a:t>
            </a:r>
            <a:r>
              <a:rPr sz="2400" lang="en-US"/>
              <a:t>a</a:t>
            </a:r>
            <a:r>
              <a:rPr sz="2400" lang="en-US"/>
              <a:t>m</a:t>
            </a:r>
            <a:r>
              <a:rPr sz="2400" lang="en-US"/>
              <a:t>e</a:t>
            </a:r>
            <a:r>
              <a:rPr sz="2400" lang="en-US"/>
              <a:t> </a:t>
            </a:r>
            <a:r>
              <a:rPr sz="2400" lang="en-US"/>
              <a:t>i</a:t>
            </a:r>
            <a:r>
              <a:rPr sz="2400" lang="en-US"/>
              <a:t>s</a:t>
            </a:r>
            <a:r>
              <a:rPr sz="2400" lang="en-US"/>
              <a:t> </a:t>
            </a:r>
            <a:r>
              <a:rPr sz="2400" lang="en-US"/>
              <a:t>(</a:t>
            </a:r>
            <a:r>
              <a:rPr sz="2400" lang="en-US"/>
              <a:t>Y</a:t>
            </a:r>
            <a:r>
              <a:rPr sz="2400" lang="en-US"/>
              <a:t>o</a:t>
            </a:r>
            <a:r>
              <a:rPr sz="2400" lang="en-US"/>
              <a:t>u</a:t>
            </a:r>
            <a:r>
              <a:rPr sz="2400" lang="en-US"/>
              <a:t>r</a:t>
            </a:r>
            <a:r>
              <a:rPr sz="2400" lang="en-US"/>
              <a:t> </a:t>
            </a:r>
            <a:r>
              <a:rPr sz="2400" lang="en-US"/>
              <a:t>N</a:t>
            </a:r>
            <a:r>
              <a:rPr sz="2400" lang="en-US"/>
              <a:t>a</a:t>
            </a:r>
            <a:r>
              <a:rPr sz="2400" lang="en-US"/>
              <a:t>m</a:t>
            </a:r>
            <a:r>
              <a:rPr sz="2400" lang="en-US"/>
              <a:t>e</a:t>
            </a:r>
            <a:r>
              <a:rPr sz="2400" lang="en-US"/>
              <a:t>)</a:t>
            </a:r>
            <a:r>
              <a:rPr sz="2400" lang="en-US"/>
              <a:t>.</a:t>
            </a:r>
            <a:r>
              <a:rPr sz="2400" lang="en-US"/>
              <a:t> </a:t>
            </a:r>
            <a:r>
              <a:rPr sz="2400"/>
              <a:t>H</a:t>
            </a:r>
            <a:r>
              <a:rPr sz="2400" lang="en-US"/>
              <a:t>i</a:t>
            </a:r>
            <a:r>
              <a:rPr sz="2400"/>
              <a:t>, how can I help?”</a:t>
            </a:r>
            <a:endParaRPr sz="2400"/>
          </a:p>
          <a:p>
            <a:pPr>
              <a:defRPr sz="1800"/>
            </a:pPr>
            <a:r>
              <a:rPr sz="2400"/>
              <a:t>B. “Hi, </a:t>
            </a:r>
            <a:r>
              <a:rPr sz="2400" lang="en-US"/>
              <a:t>I</a:t>
            </a:r>
            <a:r>
              <a:rPr sz="2400" lang="en-US"/>
              <a:t>'</a:t>
            </a:r>
            <a:r>
              <a:rPr sz="2400" lang="en-US"/>
              <a:t>m</a:t>
            </a:r>
            <a:r>
              <a:rPr sz="2400" lang="en-US"/>
              <a:t> </a:t>
            </a:r>
            <a:r>
              <a:rPr sz="2400" lang="en-US"/>
              <a:t>(</a:t>
            </a:r>
            <a:r>
              <a:rPr sz="2400" lang="en-US"/>
              <a:t>Y</a:t>
            </a:r>
            <a:r>
              <a:rPr sz="2400" lang="en-US"/>
              <a:t>o</a:t>
            </a:r>
            <a:r>
              <a:rPr sz="2400" lang="en-US"/>
              <a:t>u</a:t>
            </a:r>
            <a:r>
              <a:rPr sz="2400" lang="en-US"/>
              <a:t>r</a:t>
            </a:r>
            <a:r>
              <a:rPr sz="2400" lang="en-US"/>
              <a:t> </a:t>
            </a:r>
            <a:r>
              <a:rPr sz="2400" lang="en-US"/>
              <a:t>N</a:t>
            </a:r>
            <a:r>
              <a:rPr sz="2400" lang="en-US"/>
              <a:t>a</a:t>
            </a:r>
            <a:r>
              <a:rPr sz="2400" lang="en-US"/>
              <a:t>m</a:t>
            </a:r>
            <a:r>
              <a:rPr sz="2400" lang="en-US"/>
              <a:t>e</a:t>
            </a:r>
            <a:r>
              <a:rPr sz="2400" lang="en-US"/>
              <a:t>)</a:t>
            </a:r>
            <a:r>
              <a:rPr sz="2400" lang="en-US"/>
              <a:t>.</a:t>
            </a:r>
            <a:r>
              <a:rPr sz="2400" lang="en-US"/>
              <a:t> </a:t>
            </a:r>
            <a:r>
              <a:rPr sz="2400"/>
              <a:t>I’m your provider. </a:t>
            </a:r>
            <a:r>
              <a:rPr sz="2400" lang="en-US"/>
              <a:t>P</a:t>
            </a:r>
            <a:r>
              <a:rPr sz="2400" lang="en-US"/>
              <a:t>l</a:t>
            </a:r>
            <a:r>
              <a:rPr sz="2400" lang="en-US"/>
              <a:t>e</a:t>
            </a:r>
            <a:r>
              <a:rPr sz="2400" lang="en-US"/>
              <a:t>a</a:t>
            </a:r>
            <a:r>
              <a:rPr sz="2400" lang="en-US"/>
              <a:t>s</a:t>
            </a:r>
            <a:r>
              <a:rPr sz="2400" lang="en-US"/>
              <a:t>e</a:t>
            </a:r>
            <a:r>
              <a:rPr sz="2400" lang="en-US"/>
              <a:t> </a:t>
            </a:r>
            <a:r>
              <a:rPr sz="2400" lang="en-US"/>
              <a:t>k</a:t>
            </a:r>
            <a:r>
              <a:rPr sz="2400" lang="en-US"/>
              <a:t>i</a:t>
            </a:r>
            <a:r>
              <a:rPr sz="2400" lang="en-US"/>
              <a:t>n</a:t>
            </a:r>
            <a:r>
              <a:rPr sz="2400" lang="en-US"/>
              <a:t>d</a:t>
            </a:r>
            <a:r>
              <a:rPr sz="2400" lang="en-US"/>
              <a:t>l</a:t>
            </a:r>
            <a:r>
              <a:rPr sz="2400" lang="en-US"/>
              <a:t>y</a:t>
            </a:r>
            <a:r>
              <a:rPr sz="2400" lang="en-US"/>
              <a:t> </a:t>
            </a:r>
            <a:r>
              <a:rPr sz="2400"/>
              <a:t>confirm your name, DOB, and what state you’re in?”</a:t>
            </a:r>
            <a:endParaRPr sz="2400"/>
          </a:p>
          <a:p>
            <a:pPr>
              <a:defRPr sz="1800"/>
            </a:pPr>
            <a:r>
              <a:rPr sz="2400"/>
              <a:t>C. “</a:t>
            </a:r>
            <a:r>
              <a:rPr sz="2400" lang="en-US"/>
              <a:t>A</a:t>
            </a:r>
            <a:r>
              <a:rPr sz="2400" lang="en-US"/>
              <a:t>o</a:t>
            </a:r>
            <a:r>
              <a:rPr sz="2400" lang="en-US"/>
              <a:t> </a:t>
            </a:r>
            <a:r>
              <a:rPr sz="2400" lang="en-US"/>
              <a:t>h</a:t>
            </a:r>
            <a:r>
              <a:rPr sz="2400" lang="en-US"/>
              <a:t>a</a:t>
            </a:r>
            <a:r>
              <a:rPr sz="2400" lang="en-US"/>
              <a:t>p</a:t>
            </a:r>
            <a:r>
              <a:rPr sz="2400" lang="en-US"/>
              <a:t>p</a:t>
            </a:r>
            <a:r>
              <a:rPr sz="2400" lang="en-US"/>
              <a:t>y</a:t>
            </a:r>
            <a:r>
              <a:rPr sz="2400" lang="en-US"/>
              <a:t> </a:t>
            </a:r>
            <a:r>
              <a:rPr sz="2400" lang="en-US"/>
              <a:t>to see</a:t>
            </a:r>
            <a:r>
              <a:rPr sz="2400" lang="en-US"/>
              <a:t> </a:t>
            </a:r>
            <a:r>
              <a:rPr sz="2400" lang="en-US"/>
              <a:t>y</a:t>
            </a:r>
            <a:r>
              <a:rPr sz="2400" lang="en-US"/>
              <a:t>o</a:t>
            </a:r>
            <a:r>
              <a:rPr sz="2400" lang="en-US"/>
              <a:t>u</a:t>
            </a:r>
            <a:r>
              <a:rPr sz="2400" lang="en-US"/>
              <a:t>.</a:t>
            </a:r>
            <a:r>
              <a:rPr sz="2400" lang="en-US"/>
              <a:t> </a:t>
            </a:r>
            <a:r>
              <a:rPr sz="2400"/>
              <a:t>Hello, let’s get started.”</a:t>
            </a:r>
            <a:endParaRPr sz="2400"/>
          </a:p>
          <a:p>
            <a:pPr>
              <a:defRPr sz="1800"/>
            </a:pPr>
            <a:r>
              <a:rPr sz="2400"/>
              <a:t>D. “What’s wrong today?</a:t>
            </a:r>
            <a:r>
              <a:rPr sz="2400" lang="en-US"/>
              <a:t> </a:t>
            </a:r>
            <a:r>
              <a:rPr sz="2400" lang="en-US"/>
              <a:t>H</a:t>
            </a:r>
            <a:r>
              <a:rPr sz="2400" lang="en-US"/>
              <a:t>o</a:t>
            </a:r>
            <a:r>
              <a:rPr sz="2400" lang="en-US"/>
              <a:t>w</a:t>
            </a:r>
            <a:r>
              <a:rPr sz="2400" lang="en-US"/>
              <a:t> </a:t>
            </a:r>
            <a:r>
              <a:rPr sz="2400" lang="en-US"/>
              <a:t>c</a:t>
            </a:r>
            <a:r>
              <a:rPr sz="2400" lang="en-US"/>
              <a:t>a</a:t>
            </a:r>
            <a:r>
              <a:rPr sz="2400" lang="en-US"/>
              <a:t>n</a:t>
            </a:r>
            <a:r>
              <a:rPr sz="2400" lang="en-US"/>
              <a:t> </a:t>
            </a:r>
            <a:r>
              <a:rPr sz="2400" lang="en-US"/>
              <a:t>I</a:t>
            </a:r>
            <a:r>
              <a:rPr sz="2400" lang="en-US"/>
              <a:t> </a:t>
            </a:r>
            <a:r>
              <a:rPr sz="2400" lang="en-US"/>
              <a:t>h</a:t>
            </a:r>
            <a:r>
              <a:rPr sz="2400" lang="en-US"/>
              <a:t>e</a:t>
            </a:r>
            <a:r>
              <a:rPr sz="2400" lang="en-US"/>
              <a:t>l</a:t>
            </a:r>
            <a:r>
              <a:rPr sz="2400" lang="en-US"/>
              <a:t>p</a:t>
            </a:r>
            <a:r>
              <a:rPr sz="2400" lang="en-US"/>
              <a:t>"</a:t>
            </a:r>
            <a:r>
              <a:rPr sz="2400" lang="en-US"/>
              <a:t> 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/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595" name="TextBox 2"/>
          <p:cNvSpPr txBox="1"/>
          <p:nvPr/>
        </p:nvSpPr>
        <p:spPr>
          <a:xfrm>
            <a:off x="914400" y="1371600"/>
            <a:ext cx="7759700" cy="1107440"/>
          </a:xfrm>
          <a:prstGeom prst="rect"/>
          <a:noFill/>
        </p:spPr>
        <p:txBody>
          <a:bodyPr wrap="square">
            <a:spAutoFit/>
          </a:bodyPr>
          <a:p>
            <a:endParaRPr sz="2000"/>
          </a:p>
          <a:p>
            <a:pPr>
              <a:defRPr sz="2000"/>
            </a:pPr>
            <a:r>
              <a:rPr sz="2400"/>
              <a:t>B. “Hi, I’m your provider. Can you confirm your name, DOB, and what state you’re in?”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/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sz="2600"/>
              <a:t>Why ask “Are you in a safe, private space?”</a:t>
            </a:r>
            <a:endParaRPr b="1" sz="2600"/>
          </a:p>
        </p:txBody>
      </p:sp>
      <p:sp>
        <p:nvSpPr>
          <p:cNvPr id="1048597" name="TextBox 2"/>
          <p:cNvSpPr txBox="1"/>
          <p:nvPr/>
        </p:nvSpPr>
        <p:spPr>
          <a:xfrm>
            <a:off x="914400" y="1371600"/>
            <a:ext cx="5072380" cy="1869441"/>
          </a:xfrm>
          <a:prstGeom prst="rect"/>
          <a:noFill/>
        </p:spPr>
        <p:txBody>
          <a:bodyPr wrap="none">
            <a:spAutoFit/>
          </a:bodyPr>
          <a:p>
            <a:endParaRPr sz="2400"/>
          </a:p>
          <a:p>
            <a:pPr>
              <a:defRPr sz="1800"/>
            </a:pPr>
            <a:r>
              <a:rPr sz="2400"/>
              <a:t>A. To check noise levels</a:t>
            </a:r>
            <a:endParaRPr sz="2400"/>
          </a:p>
          <a:p>
            <a:pPr>
              <a:defRPr sz="1800"/>
            </a:pPr>
            <a:r>
              <a:rPr sz="2400"/>
              <a:t>B. To meet confidentiality standards</a:t>
            </a:r>
            <a:endParaRPr sz="2400"/>
          </a:p>
          <a:p>
            <a:pPr>
              <a:defRPr sz="1800"/>
            </a:pPr>
            <a:r>
              <a:rPr sz="2400"/>
              <a:t>C. To test their camera</a:t>
            </a:r>
            <a:endParaRPr sz="2400"/>
          </a:p>
          <a:p>
            <a:pPr>
              <a:defRPr sz="1800"/>
            </a:pPr>
            <a:r>
              <a:rPr sz="2400"/>
              <a:t>D. For billing codes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/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599" name="TextBox 2"/>
          <p:cNvSpPr txBox="1"/>
          <p:nvPr/>
        </p:nvSpPr>
        <p:spPr>
          <a:xfrm>
            <a:off x="914400" y="1371600"/>
            <a:ext cx="4246880" cy="662941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B. To meet confidentiality standards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/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Which statement about state licensing is true?</a:t>
            </a:r>
          </a:p>
        </p:txBody>
      </p:sp>
      <p:sp>
        <p:nvSpPr>
          <p:cNvPr id="1048601" name="TextBox 2"/>
          <p:cNvSpPr txBox="1"/>
          <p:nvPr/>
        </p:nvSpPr>
        <p:spPr>
          <a:xfrm>
            <a:off x="914400" y="1371600"/>
            <a:ext cx="7726681" cy="1869441"/>
          </a:xfrm>
          <a:prstGeom prst="rect"/>
          <a:noFill/>
        </p:spPr>
        <p:txBody>
          <a:bodyPr wrap="none">
            <a:spAutoFit/>
          </a:bodyPr>
          <a:p>
            <a:endParaRPr sz="2400"/>
          </a:p>
          <a:p>
            <a:pPr>
              <a:defRPr sz="1800"/>
            </a:pPr>
            <a:r>
              <a:rPr sz="2400"/>
              <a:t>A. You can treat anywhere if you’re licensed in one state</a:t>
            </a:r>
            <a:endParaRPr sz="2400"/>
          </a:p>
          <a:p>
            <a:pPr>
              <a:defRPr sz="1800"/>
            </a:pPr>
            <a:r>
              <a:rPr sz="2400"/>
              <a:t>B. You must be licensed where the patient is located</a:t>
            </a:r>
            <a:endParaRPr sz="2400"/>
          </a:p>
          <a:p>
            <a:pPr>
              <a:defRPr sz="1800"/>
            </a:pPr>
            <a:r>
              <a:rPr sz="2400"/>
              <a:t>C. Licensure only matters for in-person visits</a:t>
            </a:r>
            <a:endParaRPr sz="2400"/>
          </a:p>
          <a:p>
            <a:pPr>
              <a:defRPr sz="1800"/>
            </a:pPr>
            <a:r>
              <a:rPr sz="2400"/>
              <a:t>D. Telehealth has no licensing requirements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"/>
        <p:cNvGrpSpPr/>
        <p:nvPr/>
      </p:nvGrpSpPr>
      <p:grpSpPr>
        <a:xfrm/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03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B. You must be licensed where the patient is located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/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Pre-visit tech checks (Choose two)</a:t>
            </a:r>
          </a:p>
        </p:txBody>
      </p:sp>
      <p:sp>
        <p:nvSpPr>
          <p:cNvPr id="1048605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Camera at eye level</a:t>
            </a:r>
          </a:p>
          <a:p>
            <a:pPr>
              <a:defRPr sz="1800"/>
            </a:pPr>
            <a:r>
              <a:t>B. Strong Wi-Fi confirmed</a:t>
            </a:r>
          </a:p>
          <a:p>
            <a:pPr>
              <a:defRPr sz="1800"/>
            </a:pPr>
            <a:r>
              <a:t>C. Patient’s political affiliation</a:t>
            </a:r>
          </a:p>
          <a:p>
            <a:pPr>
              <a:defRPr sz="1800"/>
            </a:pPr>
            <a:r>
              <a:t>D. HIPAA-compliant background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/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07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Camera at eye level; B. Strong Wi-Fi confirmed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/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What belongs in your “pre-session checklist”?</a:t>
            </a:r>
          </a:p>
        </p:txBody>
      </p:sp>
      <p:sp>
        <p:nvSpPr>
          <p:cNvPr id="1048609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Desktop clean-up</a:t>
            </a:r>
          </a:p>
          <a:p>
            <a:pPr>
              <a:defRPr sz="1800"/>
            </a:pPr>
            <a:r>
              <a:t>B. Personal social media open</a:t>
            </a:r>
          </a:p>
          <a:p>
            <a:pPr>
              <a:defRPr sz="1800"/>
            </a:pPr>
            <a:r>
              <a:t>C. Snacks on camera</a:t>
            </a:r>
          </a:p>
          <a:p>
            <a:pPr>
              <a:defRPr sz="1800"/>
            </a:pPr>
            <a:r>
              <a:t>D. Camera off-axis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/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11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Desktop clean-up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/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True or False: The first visit is mainly for medication decisions.</a:t>
            </a:r>
          </a:p>
        </p:txBody>
      </p:sp>
      <p:sp>
        <p:nvSpPr>
          <p:cNvPr id="1048613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True</a:t>
            </a:r>
          </a:p>
          <a:p>
            <a:pPr>
              <a:defRPr sz="1800"/>
            </a:pPr>
            <a:r>
              <a:t>False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"/>
        <p:cNvGrpSpPr/>
        <p:nvPr/>
      </p:nvGrpSpPr>
      <p:grpSpPr>
        <a:xfrm/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15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False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/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Which chart elements are essential on visit #1?</a:t>
            </a:r>
          </a:p>
        </p:txBody>
      </p:sp>
      <p:sp>
        <p:nvSpPr>
          <p:cNvPr id="1048617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Presenting complaint only</a:t>
            </a:r>
          </a:p>
          <a:p>
            <a:pPr>
              <a:defRPr sz="1800"/>
            </a:pPr>
            <a:r>
              <a:t>B. HPI, ROS, MSE, Diagnosis, Plan</a:t>
            </a:r>
          </a:p>
          <a:p>
            <a:pPr>
              <a:defRPr sz="1800"/>
            </a:pPr>
            <a:r>
              <a:t>C. Medication list only</a:t>
            </a:r>
          </a:p>
          <a:p>
            <a:pPr>
              <a:defRPr sz="1800"/>
            </a:pPr>
            <a:r>
              <a:t>D. Family history only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/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19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B. HPI, ROS, MSE, Diagnosis, Plan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/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Which phrase is unacceptable in charting patient quotes?</a:t>
            </a:r>
          </a:p>
        </p:txBody>
      </p:sp>
      <p:sp>
        <p:nvSpPr>
          <p:cNvPr id="1048621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“Pt reports feeling anxious.”</a:t>
            </a:r>
          </a:p>
          <a:p>
            <a:pPr>
              <a:defRPr sz="1800"/>
            </a:pPr>
            <a:r>
              <a:t>B. “Pt denies SI.”</a:t>
            </a:r>
          </a:p>
          <a:p>
            <a:pPr>
              <a:defRPr sz="1800"/>
            </a:pPr>
            <a:r>
              <a:t>C. “She’s totally crazy.”</a:t>
            </a:r>
          </a:p>
          <a:p>
            <a:pPr>
              <a:defRPr sz="1800"/>
            </a:pPr>
            <a:r>
              <a:t>D. “Pt states insomnia.”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" name=""/>
        <p:cNvGrpSpPr/>
        <p:nvPr/>
      </p:nvGrpSpPr>
      <p:grpSpPr>
        <a:xfrm/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23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C. “She’s totally crazy.”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/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What must you ask before prescribing any med?</a:t>
            </a:r>
          </a:p>
        </p:txBody>
      </p:sp>
      <p:sp>
        <p:nvSpPr>
          <p:cNvPr id="1048625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Patient’s favorite color</a:t>
            </a:r>
          </a:p>
          <a:p>
            <a:pPr>
              <a:defRPr sz="1800"/>
            </a:pPr>
            <a:r>
              <a:t>B. Allergy history and prior responses</a:t>
            </a:r>
          </a:p>
          <a:p>
            <a:pPr>
              <a:defRPr sz="1800"/>
            </a:pPr>
            <a:r>
              <a:t>C. Their credit score</a:t>
            </a:r>
          </a:p>
          <a:p>
            <a:pPr>
              <a:defRPr sz="1800"/>
            </a:pPr>
            <a:r>
              <a:t>D. Their last vacation spot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/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27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B. Allergy history and prior responses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/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Key charting for safety assessment (Choose two)</a:t>
            </a:r>
          </a:p>
        </p:txBody>
      </p:sp>
      <p:sp>
        <p:nvSpPr>
          <p:cNvPr id="1048629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Suicidal ideation query</a:t>
            </a:r>
          </a:p>
          <a:p>
            <a:pPr>
              <a:defRPr sz="1800"/>
            </a:pPr>
            <a:r>
              <a:t>B. Detailed abuse history</a:t>
            </a:r>
          </a:p>
          <a:p>
            <a:pPr>
              <a:defRPr sz="1800"/>
            </a:pPr>
            <a:r>
              <a:t>C. Weather conditions</a:t>
            </a:r>
          </a:p>
          <a:p>
            <a:pPr>
              <a:defRPr sz="1800"/>
            </a:pPr>
            <a:r>
              <a:t>D. Patient’s shoe size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>
        <a:xfrm/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31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Suicidal ideation query; B. Detailed abuse history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/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Absolute contraindication</a:t>
            </a:r>
            <a:r>
              <a:rPr lang="en-US"/>
              <a:t>s</a:t>
            </a:r>
            <a:r>
              <a:t> to stimulant Rx?</a:t>
            </a:r>
            <a:r>
              <a:rPr lang="en-US"/>
              <a:t> </a:t>
            </a:r>
            <a:br>
              <a:rPr lang="en-US"/>
            </a:br>
            <a:r>
              <a:rPr lang="en-US"/>
              <a:t>(Select all that apply)</a:t>
            </a:r>
            <a:endParaRPr lang="en-US"/>
          </a:p>
        </p:txBody>
      </p:sp>
      <p:sp>
        <p:nvSpPr>
          <p:cNvPr id="1048633" name="TextBox 2"/>
          <p:cNvSpPr txBox="1"/>
          <p:nvPr/>
        </p:nvSpPr>
        <p:spPr>
          <a:xfrm>
            <a:off x="769620" y="1450975"/>
            <a:ext cx="7604760" cy="3138170"/>
          </a:xfrm>
          <a:prstGeom prst="rect"/>
          <a:noFill/>
        </p:spPr>
        <p:txBody>
          <a:bodyPr wrap="square">
            <a:spAutoFit/>
          </a:bodyPr>
          <a:p>
            <a:pPr algn="l">
              <a:defRPr sz="1800"/>
            </a:pPr>
            <a:r>
              <a:rPr altLang="en-US" lang="en-US"/>
              <a:t>A. Known structural cardiac abnormalities or serious cardiovascular disease (e.g., arrhythmias, congenital heart defects)</a:t>
            </a:r>
            <a:endParaRPr altLang="en-US" lang="en-US"/>
          </a:p>
          <a:p>
            <a:pPr algn="l">
              <a:defRPr sz="1800"/>
            </a:pPr>
            <a:r>
              <a:rPr altLang="en-US" lang="en-US"/>
              <a:t>B. Uncontrolled hypertension</a:t>
            </a:r>
            <a:endParaRPr altLang="en-US" lang="en-US"/>
          </a:p>
          <a:p>
            <a:pPr algn="l">
              <a:defRPr sz="1800"/>
            </a:pPr>
            <a:r>
              <a:rPr altLang="en-US" lang="en-US"/>
              <a:t>C. Hyperthyroidism</a:t>
            </a:r>
            <a:endParaRPr altLang="en-US" lang="en-US"/>
          </a:p>
          <a:p>
            <a:pPr algn="l">
              <a:defRPr sz="1800"/>
            </a:pPr>
            <a:r>
              <a:rPr altLang="en-US" lang="en-US"/>
              <a:t>D. Glaucoma</a:t>
            </a:r>
            <a:endParaRPr altLang="en-US" lang="en-US"/>
          </a:p>
          <a:p>
            <a:pPr algn="l">
              <a:defRPr sz="1800"/>
            </a:pPr>
            <a:r>
              <a:rPr altLang="en-US" lang="en-US"/>
              <a:t>E. Use of a monoamine oxidase inhibitor (MAOI) within the past 14 days</a:t>
            </a:r>
            <a:endParaRPr altLang="en-US" lang="en-US"/>
          </a:p>
          <a:p>
            <a:pPr algn="l">
              <a:defRPr sz="1800"/>
            </a:pPr>
            <a:r>
              <a:rPr altLang="en-US" lang="en-US"/>
              <a:t>F. Known hypersensitivity or allergy to stimulant compounds</a:t>
            </a:r>
            <a:endParaRPr altLang="en-US" lang="en-US"/>
          </a:p>
          <a:p>
            <a:pPr algn="l">
              <a:defRPr sz="1800"/>
            </a:pPr>
            <a:r>
              <a:rPr lang="en-US">
                <a:sym typeface="+mn-ea"/>
              </a:rPr>
              <a:t>G</a:t>
            </a:r>
            <a:r>
              <a:rPr>
                <a:sym typeface="+mn-ea"/>
              </a:rPr>
              <a:t>. History of arrhythmia or heart disease</a:t>
            </a:r>
            <a:endParaRPr>
              <a:sym typeface="+mn-ea"/>
            </a:endParaRPr>
          </a:p>
          <a:p>
            <a:pPr algn="l">
              <a:defRPr sz="1800"/>
            </a:pPr>
            <a:r>
              <a:rPr lang="en-US">
                <a:sym typeface="+mn-ea"/>
              </a:rPr>
              <a:t>H</a:t>
            </a:r>
            <a:r>
              <a:rPr>
                <a:sym typeface="+mn-ea"/>
              </a:rPr>
              <a:t>. Occasional headaches</a:t>
            </a:r>
            <a:endParaRPr>
              <a:sym typeface="+mn-ea"/>
            </a:endParaRPr>
          </a:p>
          <a:p>
            <a:pPr algn="l">
              <a:defRPr sz="1800"/>
            </a:pPr>
            <a:r>
              <a:rPr lang="en-US">
                <a:sym typeface="+mn-ea"/>
              </a:rPr>
              <a:t>I</a:t>
            </a:r>
            <a:r>
              <a:rPr>
                <a:sym typeface="+mn-ea"/>
              </a:rPr>
              <a:t>. Seasonal allergies</a:t>
            </a:r>
            <a:endParaRPr>
              <a:sym typeface="+mn-ea"/>
            </a:endParaRPr>
          </a:p>
          <a:p>
            <a:pPr algn="l">
              <a:defRPr sz="1800"/>
            </a:pPr>
            <a:endParaRPr altLang="en-US"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" name=""/>
        <p:cNvGrpSpPr/>
        <p:nvPr/>
      </p:nvGrpSpPr>
      <p:grpSpPr>
        <a:xfrm/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35" name="TextBox 2"/>
          <p:cNvSpPr txBox="1"/>
          <p:nvPr/>
        </p:nvSpPr>
        <p:spPr>
          <a:xfrm>
            <a:off x="914400" y="1371600"/>
            <a:ext cx="7904480" cy="2306955"/>
          </a:xfrm>
          <a:prstGeom prst="rect"/>
          <a:noFill/>
        </p:spPr>
        <p:txBody>
          <a:bodyPr wrap="none">
            <a:spAutoFit/>
          </a:bodyPr>
          <a:p>
            <a:pPr algn="l">
              <a:defRPr sz="1800"/>
            </a:pPr>
            <a:r>
              <a:rPr altLang="en-US" lang="en-US">
                <a:sym typeface="+mn-ea"/>
              </a:rPr>
              <a:t>A. Known structural cardiac abnormalities or serious cardiovascular disease </a:t>
            </a:r>
            <a:br>
              <a:rPr altLang="en-US" lang="en-US">
                <a:sym typeface="+mn-ea"/>
              </a:rPr>
            </a:br>
            <a:r>
              <a:rPr altLang="en-US" lang="en-US">
                <a:sym typeface="+mn-ea"/>
              </a:rPr>
              <a:t>(e.g., arrhythmias, congenital heart defects)</a:t>
            </a:r>
            <a:endParaRPr altLang="en-US" lang="en-US"/>
          </a:p>
          <a:p>
            <a:pPr algn="l">
              <a:defRPr sz="1800"/>
            </a:pPr>
            <a:r>
              <a:rPr altLang="en-US" lang="en-US">
                <a:sym typeface="+mn-ea"/>
              </a:rPr>
              <a:t>B. Uncontrolled hypertension</a:t>
            </a:r>
            <a:endParaRPr altLang="en-US" lang="en-US"/>
          </a:p>
          <a:p>
            <a:pPr algn="l">
              <a:defRPr sz="1800"/>
            </a:pPr>
            <a:r>
              <a:rPr altLang="en-US" lang="en-US">
                <a:sym typeface="+mn-ea"/>
              </a:rPr>
              <a:t>C. Hyperthyroidism</a:t>
            </a:r>
            <a:endParaRPr altLang="en-US" lang="en-US"/>
          </a:p>
          <a:p>
            <a:pPr algn="l">
              <a:defRPr sz="1800"/>
            </a:pPr>
            <a:r>
              <a:rPr altLang="en-US" lang="en-US">
                <a:sym typeface="+mn-ea"/>
              </a:rPr>
              <a:t>D. Glaucoma</a:t>
            </a:r>
            <a:endParaRPr altLang="en-US" lang="en-US"/>
          </a:p>
          <a:p>
            <a:pPr algn="l">
              <a:defRPr sz="1800"/>
            </a:pPr>
            <a:r>
              <a:rPr altLang="en-US" lang="en-US">
                <a:sym typeface="+mn-ea"/>
              </a:rPr>
              <a:t>E. Use of a monoamine oxidase inhibitor (MAOI) within the past 14 days</a:t>
            </a:r>
            <a:endParaRPr altLang="en-US" lang="en-US"/>
          </a:p>
          <a:p>
            <a:pPr algn="l">
              <a:defRPr sz="1800"/>
            </a:pPr>
            <a:r>
              <a:rPr altLang="en-US" lang="en-US">
                <a:sym typeface="+mn-ea"/>
              </a:rPr>
              <a:t>F. Known hypersensitivity or allergy to stimulant compounds</a:t>
            </a:r>
            <a:endParaRPr altLang="en-US" lang="en-US"/>
          </a:p>
          <a:p>
            <a:pPr algn="l">
              <a:defRPr sz="1800"/>
            </a:pPr>
            <a:r>
              <a:rPr lang="en-US">
                <a:sym typeface="+mn-ea"/>
              </a:rPr>
              <a:t>G</a:t>
            </a:r>
            <a:r>
              <a:rPr>
                <a:sym typeface="+mn-ea"/>
              </a:rPr>
              <a:t>. History of arrhythmia or heart disease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/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Which requires a formal ADHD evaluation before prescribing?</a:t>
            </a:r>
            <a:r>
              <a:rPr lang="en-US"/>
              <a:t> (Select all that apply)</a:t>
            </a:r>
            <a:endParaRPr lang="en-US"/>
          </a:p>
        </p:txBody>
      </p:sp>
      <p:sp>
        <p:nvSpPr>
          <p:cNvPr id="1048637" name="TextBox 2"/>
          <p:cNvSpPr txBox="1"/>
          <p:nvPr/>
        </p:nvSpPr>
        <p:spPr>
          <a:xfrm>
            <a:off x="914400" y="1371600"/>
            <a:ext cx="6799580" cy="2030095"/>
          </a:xfrm>
          <a:prstGeom prst="rect"/>
          <a:noFill/>
        </p:spPr>
        <p:txBody>
          <a:bodyPr wrap="none">
            <a:spAutoFit/>
          </a:bodyPr>
          <a:p>
            <a:pPr algn="l"/>
          </a:p>
          <a:p>
            <a:pPr algn="l">
              <a:defRPr sz="1800"/>
            </a:pPr>
            <a:r>
              <a:t>A. PMP shows prior stimulant Rx and recent eval</a:t>
            </a:r>
          </a:p>
          <a:p>
            <a:pPr algn="l">
              <a:defRPr sz="1800"/>
            </a:pPr>
            <a:r>
              <a:t>B. PMP clean, no eval on file</a:t>
            </a:r>
          </a:p>
          <a:p>
            <a:pPr algn="l">
              <a:defRPr sz="1800"/>
            </a:pPr>
            <a:r>
              <a:t>C. Patient demands brand name</a:t>
            </a:r>
          </a:p>
          <a:p>
            <a:pPr algn="l">
              <a:defRPr sz="1800"/>
            </a:pPr>
            <a:r>
              <a:t>D. Patient “feels” they have ADHD</a:t>
            </a:r>
            <a:br/>
            <a:r>
              <a:rPr lang="en-US">
                <a:sym typeface="+mn-ea"/>
              </a:rPr>
              <a:t>E</a:t>
            </a:r>
            <a:r>
              <a:rPr>
                <a:sym typeface="+mn-ea"/>
              </a:rPr>
              <a:t>. </a:t>
            </a:r>
            <a:r>
              <a:rPr lang="en-US">
                <a:sym typeface="+mn-ea"/>
              </a:rPr>
              <a:t>All siblings have ADHD and patient </a:t>
            </a:r>
            <a:r>
              <a:rPr>
                <a:sym typeface="+mn-ea"/>
              </a:rPr>
              <a:t>feels they </a:t>
            </a:r>
            <a:r>
              <a:rPr lang="en-US">
                <a:sym typeface="+mn-ea"/>
              </a:rPr>
              <a:t>may have </a:t>
            </a:r>
            <a:r>
              <a:rPr>
                <a:sym typeface="+mn-ea"/>
              </a:rPr>
              <a:t>ADHD</a:t>
            </a:r>
            <a:endParaRPr>
              <a:sym typeface="+mn-ea"/>
            </a:endParaRPr>
          </a:p>
          <a:p>
            <a:pPr>
              <a:defRPr sz="1800"/>
            </a:p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"/>
        <p:cNvGrpSpPr/>
        <p:nvPr/>
      </p:nvGrpSpPr>
      <p:grpSpPr>
        <a:xfrm/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39" name="TextBox 2"/>
          <p:cNvSpPr txBox="1"/>
          <p:nvPr/>
        </p:nvSpPr>
        <p:spPr>
          <a:xfrm>
            <a:off x="914400" y="1371600"/>
            <a:ext cx="7531735" cy="1906905"/>
          </a:xfrm>
          <a:prstGeom prst="rect"/>
          <a:noFill/>
        </p:spPr>
        <p:txBody>
          <a:bodyPr wrap="none">
            <a:spAutoFit/>
          </a:bodyPr>
          <a:p>
            <a:pPr algn="l"/>
          </a:p>
          <a:p>
            <a:pPr algn="l">
              <a:defRPr sz="2000"/>
            </a:pPr>
            <a:r>
              <a:t>B. PMP clean, no eval on file</a:t>
            </a:r>
            <a:br/>
            <a:r>
              <a:rPr>
                <a:sym typeface="+mn-ea"/>
              </a:rPr>
              <a:t>D. Patient “feels” they have ADHD</a:t>
            </a:r>
            <a:br/>
            <a:r>
              <a:rPr lang="en-US">
                <a:sym typeface="+mn-ea"/>
              </a:rPr>
              <a:t>E</a:t>
            </a:r>
            <a:r>
              <a:rPr>
                <a:sym typeface="+mn-ea"/>
              </a:rPr>
              <a:t>. </a:t>
            </a:r>
            <a:r>
              <a:rPr lang="en-US">
                <a:sym typeface="+mn-ea"/>
              </a:rPr>
              <a:t>All siblings have ADHD and patient </a:t>
            </a:r>
            <a:r>
              <a:rPr>
                <a:sym typeface="+mn-ea"/>
              </a:rPr>
              <a:t>feels they </a:t>
            </a:r>
            <a:r>
              <a:rPr lang="en-US">
                <a:sym typeface="+mn-ea"/>
              </a:rPr>
              <a:t>may have </a:t>
            </a:r>
            <a:r>
              <a:rPr>
                <a:sym typeface="+mn-ea"/>
              </a:rPr>
              <a:t>ADHD</a:t>
            </a:r>
            <a:endParaRPr>
              <a:sym typeface="+mn-ea"/>
            </a:endParaRPr>
          </a:p>
          <a:p>
            <a:pPr algn="l">
              <a:defRPr sz="2000"/>
            </a:pPr>
            <a:endParaRPr>
              <a:sym typeface="+mn-ea"/>
            </a:endParaRPr>
          </a:p>
          <a:p>
            <a:pPr>
              <a:defRPr sz="2000"/>
            </a:p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" name=""/>
        <p:cNvGrpSpPr/>
        <p:nvPr/>
      </p:nvGrpSpPr>
      <p:grpSpPr>
        <a:xfrm/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Ideal frequency for stimulant dosing:</a:t>
            </a:r>
          </a:p>
        </p:txBody>
      </p:sp>
      <p:sp>
        <p:nvSpPr>
          <p:cNvPr id="1048641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1–2 times per day</a:t>
            </a:r>
          </a:p>
          <a:p>
            <a:pPr>
              <a:defRPr sz="1800"/>
            </a:pPr>
            <a:r>
              <a:t>B. Every 4 hours on schedule</a:t>
            </a:r>
          </a:p>
          <a:p>
            <a:pPr>
              <a:defRPr sz="1800"/>
            </a:pPr>
            <a:r>
              <a:t>C. PRN only</a:t>
            </a:r>
          </a:p>
          <a:p>
            <a:pPr>
              <a:defRPr sz="1800"/>
            </a:pPr>
            <a:r>
              <a:t>D. 3–4 evenly spaced doses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" name=""/>
        <p:cNvGrpSpPr/>
        <p:nvPr/>
      </p:nvGrpSpPr>
      <p:grpSpPr>
        <a:xfrm/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43" name="TextBox 2"/>
          <p:cNvSpPr txBox="1"/>
          <p:nvPr/>
        </p:nvSpPr>
        <p:spPr>
          <a:xfrm>
            <a:off x="914400" y="1371600"/>
            <a:ext cx="7258685" cy="1599565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1–2 times per day</a:t>
            </a:r>
            <a:br/>
            <a:br/>
            <a:r>
              <a:rPr b="1" lang="en-US"/>
              <a:t>Be safe, protect your license - think 30 tablets for 30 days. </a:t>
            </a:r>
            <a:br>
              <a:rPr b="1" lang="en-US"/>
            </a:br>
            <a:r>
              <a:rPr b="1" lang="en-US"/>
              <a:t>More than that give extra documentation.</a:t>
            </a:r>
            <a:endParaRPr b="1"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/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Mandatory checks before controlled prescriptions (Choose two)</a:t>
            </a:r>
          </a:p>
        </p:txBody>
      </p:sp>
      <p:sp>
        <p:nvSpPr>
          <p:cNvPr id="1048645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PMP review</a:t>
            </a:r>
          </a:p>
          <a:p>
            <a:pPr>
              <a:defRPr sz="1800"/>
            </a:pPr>
            <a:r>
              <a:t>B. Risk/benefit discussion documented</a:t>
            </a:r>
          </a:p>
          <a:p>
            <a:pPr>
              <a:defRPr sz="1800"/>
            </a:pPr>
            <a:r>
              <a:t>C. Patient’s political views</a:t>
            </a:r>
          </a:p>
          <a:p>
            <a:pPr>
              <a:defRPr sz="1800"/>
            </a:pPr>
            <a:r>
              <a:t>D. Provider’s favorite snack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"/>
        <p:cNvGrpSpPr/>
        <p:nvPr/>
      </p:nvGrpSpPr>
      <p:grpSpPr>
        <a:xfrm/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47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PMP review; B. Risk/benefit discussion documented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/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Best immediate step when patient with </a:t>
            </a:r>
            <a:br/>
            <a:r>
              <a:t>alcohol history requests Klonopin:</a:t>
            </a:r>
          </a:p>
        </p:txBody>
      </p:sp>
      <p:sp>
        <p:nvSpPr>
          <p:cNvPr id="1048649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Prescribe high dose</a:t>
            </a:r>
          </a:p>
          <a:p>
            <a:pPr>
              <a:defRPr sz="1800"/>
            </a:pPr>
            <a:r>
              <a:t>B. Decline and document risk</a:t>
            </a:r>
          </a:p>
          <a:p>
            <a:pPr>
              <a:defRPr sz="1800"/>
            </a:pPr>
            <a:r>
              <a:t>C. Ignore history and prescribe</a:t>
            </a:r>
          </a:p>
          <a:p>
            <a:pPr>
              <a:defRPr sz="1800"/>
            </a:pPr>
            <a:r>
              <a:t>D. Refer them elsewhere without note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" name=""/>
        <p:cNvGrpSpPr/>
        <p:nvPr/>
      </p:nvGrpSpPr>
      <p:grpSpPr>
        <a:xfrm/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51" name="TextBox 2"/>
          <p:cNvSpPr txBox="1"/>
          <p:nvPr/>
        </p:nvSpPr>
        <p:spPr>
          <a:xfrm>
            <a:off x="914400" y="1371600"/>
            <a:ext cx="6743700" cy="3138170"/>
          </a:xfrm>
          <a:prstGeom prst="rect"/>
          <a:noFill/>
        </p:spPr>
        <p:txBody>
          <a:bodyPr wrap="square">
            <a:spAutoFit/>
          </a:bodyPr>
          <a:p>
            <a:pPr algn="l"/>
          </a:p>
          <a:p>
            <a:pPr algn="l">
              <a:defRPr sz="2000"/>
            </a:pPr>
            <a:r>
              <a:t>B. Decline and document risk</a:t>
            </a:r>
            <a:br/>
            <a:br/>
            <a:r>
              <a:rPr altLang="en-US" lang="en-US"/>
              <a:t>Mixing alcohol and Klonopin (a benzodiazepine) is dangerous because both are central nervous system depressants that amplify each other’s effects, leading to profound sedation, respiratory depression, dizziness, impaired judgment, and a much higher risk of accidental overdose or life-threatening respiratory failure.</a:t>
            </a:r>
            <a:endParaRPr altLang="en-US" lang="en-US"/>
          </a:p>
          <a:p>
            <a:pPr>
              <a:defRPr sz="2000"/>
            </a:pPr>
            <a:endParaRPr altLang="en-US"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" name=""/>
        <p:cNvGrpSpPr/>
        <p:nvPr/>
      </p:nvGrpSpPr>
      <p:grpSpPr>
        <a:xfrm/>
      </p:grpSpPr>
      <p:sp>
        <p:nvSpPr>
          <p:cNvPr id="104865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First-line pharmacotherapy for adult ADHD:</a:t>
            </a:r>
          </a:p>
        </p:txBody>
      </p:sp>
      <p:sp>
        <p:nvSpPr>
          <p:cNvPr id="1048653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SSRIs</a:t>
            </a:r>
          </a:p>
          <a:p>
            <a:pPr>
              <a:defRPr sz="1800"/>
            </a:pPr>
            <a:r>
              <a:t>B. Mood stabilizers</a:t>
            </a:r>
          </a:p>
          <a:p>
            <a:pPr>
              <a:defRPr sz="1800"/>
            </a:pPr>
            <a:r>
              <a:t>C. Stimulants</a:t>
            </a:r>
          </a:p>
          <a:p>
            <a:pPr>
              <a:defRPr sz="1800"/>
            </a:pPr>
            <a:r>
              <a:t>D. Antipsychotics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"/>
        <p:cNvGrpSpPr/>
        <p:nvPr/>
      </p:nvGrpSpPr>
      <p:grpSpPr>
        <a:xfrm/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55" name="TextBox 2"/>
          <p:cNvSpPr txBox="1"/>
          <p:nvPr/>
        </p:nvSpPr>
        <p:spPr>
          <a:xfrm>
            <a:off x="914400" y="1371600"/>
            <a:ext cx="6797040" cy="129159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C. Stimulants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Remember to consider non-stimulants BEFORE stimulants</a:t>
            </a:r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" name=""/>
        <p:cNvGrpSpPr/>
        <p:nvPr/>
      </p:nvGrpSpPr>
      <p:grpSpPr>
        <a:xfrm/>
      </p:grpSpPr>
      <p:sp>
        <p:nvSpPr>
          <p:cNvPr id="104865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Safe ADHD bridge prescribing (Choose two)</a:t>
            </a:r>
          </a:p>
        </p:txBody>
      </p:sp>
      <p:sp>
        <p:nvSpPr>
          <p:cNvPr id="1048657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Confirmed past diagnosis within 10 years</a:t>
            </a:r>
          </a:p>
          <a:p>
            <a:pPr>
              <a:defRPr sz="1800"/>
            </a:pPr>
            <a:r>
              <a:t>B. Instant refill with no eval</a:t>
            </a:r>
          </a:p>
          <a:p>
            <a:pPr>
              <a:defRPr sz="1800"/>
            </a:pPr>
            <a:r>
              <a:t>C. Documented PMP history</a:t>
            </a:r>
          </a:p>
          <a:p>
            <a:pPr>
              <a:defRPr sz="1800"/>
            </a:pPr>
            <a:r>
              <a:t>D. No monitoring plan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" name=""/>
        <p:cNvGrpSpPr/>
        <p:nvPr/>
      </p:nvGrpSpPr>
      <p:grpSpPr>
        <a:xfrm/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59" name="TextBox 2"/>
          <p:cNvSpPr txBox="1"/>
          <p:nvPr/>
        </p:nvSpPr>
        <p:spPr>
          <a:xfrm>
            <a:off x="914400" y="1371600"/>
            <a:ext cx="7562215" cy="1906905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Confirmed past diagnosis within 10 years; </a:t>
            </a:r>
          </a:p>
          <a:p>
            <a:pPr>
              <a:defRPr sz="2000"/>
            </a:pPr>
            <a:r>
              <a:t>C. Documented PMP history</a:t>
            </a:r>
            <a:br/>
            <a:br/>
            <a:r>
              <a:rPr b="1" lang="en-US"/>
              <a:t>Remember we must have TWO evals on file </a:t>
            </a:r>
            <a:br>
              <a:rPr b="1" lang="en-US"/>
            </a:br>
            <a:r>
              <a:rPr b="1" lang="en-US"/>
              <a:t>- a psychological eval + psychiatric eval which you complete </a:t>
            </a:r>
            <a:endParaRPr b="1"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/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Which scenario requires immediate safety planning?</a:t>
            </a:r>
          </a:p>
        </p:txBody>
      </p:sp>
      <p:sp>
        <p:nvSpPr>
          <p:cNvPr id="1048661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Patient sad about work</a:t>
            </a:r>
          </a:p>
          <a:p>
            <a:pPr>
              <a:defRPr sz="1800"/>
            </a:pPr>
            <a:r>
              <a:t>B. Disclosure of active suicidal plan</a:t>
            </a:r>
          </a:p>
          <a:p>
            <a:pPr>
              <a:defRPr sz="1800"/>
            </a:pPr>
            <a:r>
              <a:t>C. Mild insomnia complaints</a:t>
            </a:r>
          </a:p>
          <a:p>
            <a:pPr>
              <a:defRPr sz="1800"/>
            </a:pPr>
            <a:r>
              <a:t>D. Wants therapy only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"/>
        <p:cNvGrpSpPr/>
        <p:nvPr/>
      </p:nvGrpSpPr>
      <p:grpSpPr>
        <a:xfrm/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63" name="TextBox 2"/>
          <p:cNvSpPr txBox="1"/>
          <p:nvPr/>
        </p:nvSpPr>
        <p:spPr>
          <a:xfrm>
            <a:off x="914400" y="1371600"/>
            <a:ext cx="7201535" cy="4369435"/>
          </a:xfrm>
          <a:prstGeom prst="rect"/>
          <a:noFill/>
        </p:spPr>
        <p:txBody>
          <a:bodyPr wrap="square">
            <a:spAutoFit/>
          </a:bodyPr>
          <a:p>
            <a:pPr algn="l"/>
          </a:p>
          <a:p>
            <a:pPr algn="l">
              <a:defRPr sz="2000"/>
            </a:pPr>
            <a:r>
              <a:t>B. Disclosure of active suicidal plan</a:t>
            </a:r>
            <a:endParaRPr altLang="en-US" lang="en-US"/>
          </a:p>
          <a:p>
            <a:pPr algn="l">
              <a:defRPr sz="2000"/>
            </a:pPr>
            <a:endParaRPr altLang="en-US" lang="en-US"/>
          </a:p>
          <a:p>
            <a:pPr algn="l">
              <a:defRPr sz="2000"/>
            </a:pPr>
            <a:r>
              <a:rPr altLang="en-US" lang="en-US"/>
              <a:t>1. </a:t>
            </a:r>
            <a:r>
              <a:rPr altLang="en-US" b="1" lang="en-US"/>
              <a:t>Assess</a:t>
            </a:r>
            <a:r>
              <a:rPr altLang="en-US" lang="en-US"/>
              <a:t>: Confirm ideation, plan, means, and timing.</a:t>
            </a:r>
            <a:endParaRPr altLang="en-US" lang="en-US"/>
          </a:p>
          <a:p>
            <a:pPr algn="l">
              <a:defRPr sz="2000"/>
            </a:pPr>
            <a:r>
              <a:rPr altLang="en-US" lang="en-US"/>
              <a:t>2. </a:t>
            </a:r>
            <a:r>
              <a:rPr altLang="en-US" b="1" lang="en-US"/>
              <a:t>Secure:</a:t>
            </a:r>
            <a:r>
              <a:rPr altLang="en-US" lang="en-US"/>
              <a:t> Remove or lock up lethal means.</a:t>
            </a:r>
            <a:endParaRPr altLang="en-US" lang="en-US"/>
          </a:p>
          <a:p>
            <a:pPr algn="l">
              <a:defRPr sz="2000"/>
            </a:pPr>
            <a:r>
              <a:rPr altLang="en-US" lang="en-US"/>
              <a:t>3. </a:t>
            </a:r>
            <a:r>
              <a:rPr altLang="en-US" b="1" lang="en-US"/>
              <a:t>Emergency Response: </a:t>
            </a:r>
            <a:r>
              <a:rPr altLang="en-US" lang="en-US"/>
              <a:t>Call 911 or send to ED if risk is imminent.</a:t>
            </a:r>
            <a:endParaRPr altLang="en-US" lang="en-US"/>
          </a:p>
          <a:p>
            <a:pPr algn="l">
              <a:defRPr sz="2000"/>
            </a:pPr>
            <a:r>
              <a:rPr altLang="en-US" lang="en-US"/>
              <a:t>4. </a:t>
            </a:r>
            <a:r>
              <a:rPr altLang="en-US" b="1" lang="en-US"/>
              <a:t>Support</a:t>
            </a:r>
            <a:r>
              <a:rPr altLang="en-US" lang="en-US"/>
              <a:t>: Enlist a support person or crisis team.</a:t>
            </a:r>
            <a:endParaRPr altLang="en-US" lang="en-US"/>
          </a:p>
          <a:p>
            <a:pPr algn="l">
              <a:defRPr sz="2000"/>
            </a:pPr>
            <a:r>
              <a:rPr altLang="en-US" lang="en-US"/>
              <a:t>5. </a:t>
            </a:r>
            <a:r>
              <a:rPr altLang="en-US" b="1" lang="en-US"/>
              <a:t>Plan &amp; Document: </a:t>
            </a:r>
            <a:r>
              <a:rPr altLang="en-US" lang="en-US"/>
              <a:t>Create a brief safety plan and record actions.</a:t>
            </a:r>
            <a:endParaRPr altLang="en-US" lang="en-US"/>
          </a:p>
          <a:p>
            <a:pPr algn="l">
              <a:defRPr sz="2000"/>
            </a:pPr>
            <a:endParaRPr altLang="en-US" lang="en-US"/>
          </a:p>
          <a:p>
            <a:pPr algn="l">
              <a:defRPr sz="2000"/>
            </a:pPr>
            <a:r>
              <a:rPr altLang="en-US" b="1" lang="en-US">
                <a:solidFill>
                  <a:srgbClr val="7030A0"/>
                </a:solidFill>
              </a:rPr>
              <a:t>Yes—an active suicidal plan is a psychiatric emergency and demands immediate intervention.</a:t>
            </a:r>
            <a:endParaRPr altLang="en-US" lang="en-US">
              <a:solidFill>
                <a:srgbClr val="7030A0"/>
              </a:solidFill>
            </a:endParaRPr>
          </a:p>
          <a:p>
            <a:pPr>
              <a:defRPr sz="2000"/>
            </a:pPr>
            <a:endParaRPr altLang="en-US" lang="en-US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/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Mandatory reporting applies to (Select all that apply)</a:t>
            </a:r>
          </a:p>
        </p:txBody>
      </p:sp>
      <p:sp>
        <p:nvSpPr>
          <p:cNvPr id="1048665" name="TextBox 2"/>
          <p:cNvSpPr txBox="1"/>
          <p:nvPr/>
        </p:nvSpPr>
        <p:spPr>
          <a:xfrm>
            <a:off x="914400" y="1371600"/>
            <a:ext cx="2760980" cy="1476375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Child abuse disclosure</a:t>
            </a:r>
          </a:p>
          <a:p>
            <a:pPr>
              <a:defRPr sz="1800"/>
            </a:pPr>
            <a:r>
              <a:t>B. Elder neglect </a:t>
            </a:r>
          </a:p>
          <a:p>
            <a:pPr>
              <a:defRPr sz="1800"/>
            </a:pPr>
            <a:r>
              <a:t>C. Generalized anxiety</a:t>
            </a:r>
          </a:p>
          <a:p>
            <a:pPr>
              <a:defRPr sz="1800"/>
            </a:pPr>
            <a:r>
              <a:t>D. Seasonal allergies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" name=""/>
        <p:cNvGrpSpPr/>
        <p:nvPr/>
      </p:nvGrpSpPr>
      <p:grpSpPr>
        <a:xfrm/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67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Child abuse disclosure; B. Elder neglect admission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"/>
        <p:cNvGrpSpPr/>
        <p:nvPr/>
      </p:nvGrpSpPr>
      <p:grpSpPr>
        <a:xfrm/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True or False: If camera drops mid-session, </a:t>
            </a:r>
            <a:br/>
            <a:r>
              <a:t>you should end the visit without follow-up.</a:t>
            </a:r>
          </a:p>
        </p:txBody>
      </p:sp>
      <p:sp>
        <p:nvSpPr>
          <p:cNvPr id="1048669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True</a:t>
            </a:r>
          </a:p>
          <a:p>
            <a:pPr>
              <a:defRPr sz="1800"/>
            </a:pPr>
            <a:r>
              <a:t>False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" name=""/>
        <p:cNvGrpSpPr/>
        <p:nvPr/>
      </p:nvGrpSpPr>
      <p:grpSpPr>
        <a:xfrm/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71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False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" name=""/>
        <p:cNvGrpSpPr/>
        <p:nvPr/>
      </p:nvGrpSpPr>
      <p:grpSpPr>
        <a:xfrm/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Best move for poor telehealth connection?</a:t>
            </a:r>
          </a:p>
        </p:txBody>
      </p:sp>
      <p:sp>
        <p:nvSpPr>
          <p:cNvPr id="1048673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Guess missing info</a:t>
            </a:r>
          </a:p>
          <a:p>
            <a:pPr>
              <a:defRPr sz="1800"/>
            </a:pPr>
            <a:r>
              <a:t>B. Reschedule or switch to phone</a:t>
            </a:r>
          </a:p>
          <a:p>
            <a:pPr>
              <a:defRPr sz="1800"/>
            </a:pPr>
            <a:r>
              <a:t>C. Continue in silence</a:t>
            </a:r>
          </a:p>
          <a:p>
            <a:pPr>
              <a:defRPr sz="1800"/>
            </a:pPr>
            <a:r>
              <a:t>D. Skip documentation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"/>
        <p:cNvGrpSpPr/>
        <p:nvPr/>
      </p:nvGrpSpPr>
      <p:grpSpPr>
        <a:xfrm/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75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B. Reschedule or switch to phone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/>
      </p:grpSpPr>
      <p:sp>
        <p:nvSpPr>
          <p:cNvPr id="104867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When a patient cries, your first response should be:</a:t>
            </a:r>
          </a:p>
        </p:txBody>
      </p:sp>
      <p:sp>
        <p:nvSpPr>
          <p:cNvPr id="1048677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Tell them to stop</a:t>
            </a:r>
          </a:p>
          <a:p>
            <a:pPr>
              <a:defRPr sz="1800"/>
            </a:pPr>
            <a:r>
              <a:t>B. Sit with presence and reflect</a:t>
            </a:r>
          </a:p>
          <a:p>
            <a:pPr>
              <a:defRPr sz="1800"/>
            </a:pPr>
            <a:r>
              <a:t>C. Change topic quickly</a:t>
            </a:r>
          </a:p>
          <a:p>
            <a:pPr>
              <a:defRPr sz="1800"/>
            </a:pPr>
            <a:r>
              <a:t>D. Panic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" name=""/>
        <p:cNvGrpSpPr/>
        <p:nvPr/>
      </p:nvGrpSpPr>
      <p:grpSpPr>
        <a:xfrm/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79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B. Sit with presence and reflect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/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Which safety phrase must you include when prescribing controlled meds?</a:t>
            </a:r>
          </a:p>
        </p:txBody>
      </p:sp>
      <p:sp>
        <p:nvSpPr>
          <p:cNvPr id="1048681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“Use responsibly; I will monitor you.”</a:t>
            </a:r>
          </a:p>
          <a:p>
            <a:pPr>
              <a:defRPr sz="1800"/>
            </a:pPr>
            <a:r>
              <a:t>B. “I hope you don’t abuse it.”</a:t>
            </a:r>
          </a:p>
          <a:p>
            <a:pPr>
              <a:defRPr sz="1800"/>
            </a:pPr>
            <a:r>
              <a:t>C. “It’s just temporary.”</a:t>
            </a:r>
          </a:p>
          <a:p>
            <a:pPr>
              <a:defRPr sz="1800"/>
            </a:pPr>
            <a:r>
              <a:t>D. “Take as many as you want.”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"/>
        <p:cNvGrpSpPr/>
        <p:nvPr/>
      </p:nvGrpSpPr>
      <p:grpSpPr>
        <a:xfrm/>
      </p:grpSpPr>
      <p:sp>
        <p:nvSpPr>
          <p:cNvPr id="104868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83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“Use responsibly; I will monitor you.”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"/>
        <p:cNvGrpSpPr/>
        <p:nvPr/>
      </p:nvGrpSpPr>
      <p:grpSpPr>
        <a:xfrm/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What’s the #1 goal in the first 5 minutes of therapy?</a:t>
            </a:r>
          </a:p>
        </p:txBody>
      </p:sp>
      <p:sp>
        <p:nvSpPr>
          <p:cNvPr id="1048685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Diagnose formally</a:t>
            </a:r>
          </a:p>
          <a:p>
            <a:pPr>
              <a:defRPr sz="1800"/>
            </a:pPr>
            <a:r>
              <a:t>B. Build rapport and trust</a:t>
            </a:r>
          </a:p>
          <a:p>
            <a:pPr>
              <a:defRPr sz="1800"/>
            </a:pPr>
            <a:r>
              <a:t>C. Prescribe meds</a:t>
            </a:r>
          </a:p>
          <a:p>
            <a:pPr>
              <a:defRPr sz="1800"/>
            </a:pPr>
            <a:r>
              <a:t>D. Teach coping skills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"/>
        <p:cNvGrpSpPr/>
        <p:nvPr/>
      </p:nvGrpSpPr>
      <p:grpSpPr>
        <a:xfrm/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87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B. Build rapport and trust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/>
      </p:grpSpPr>
      <p:sp>
        <p:nvSpPr>
          <p:cNvPr id="10486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Which is a DBT skill?</a:t>
            </a:r>
          </a:p>
        </p:txBody>
      </p:sp>
      <p:sp>
        <p:nvSpPr>
          <p:cNvPr id="1048689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Thought record</a:t>
            </a:r>
          </a:p>
          <a:p>
            <a:pPr>
              <a:defRPr sz="1800"/>
            </a:pPr>
            <a:r>
              <a:t>B. Wise Mind</a:t>
            </a:r>
          </a:p>
          <a:p>
            <a:pPr>
              <a:defRPr sz="1800"/>
            </a:pPr>
            <a:r>
              <a:t>C. Exposure hierarchy</a:t>
            </a:r>
          </a:p>
          <a:p>
            <a:pPr>
              <a:defRPr sz="1800"/>
            </a:pPr>
            <a:r>
              <a:t>D. Genogram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"/>
        <p:cNvGrpSpPr/>
        <p:nvPr/>
      </p:nvGrpSpPr>
      <p:grpSpPr>
        <a:xfrm/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91" name="TextBox 2"/>
          <p:cNvSpPr txBox="1"/>
          <p:nvPr/>
        </p:nvSpPr>
        <p:spPr>
          <a:xfrm>
            <a:off x="914400" y="1371600"/>
            <a:ext cx="7201535" cy="1906905"/>
          </a:xfrm>
          <a:prstGeom prst="rect"/>
          <a:noFill/>
        </p:spPr>
        <p:txBody>
          <a:bodyPr wrap="square">
            <a:spAutoFit/>
          </a:bodyPr>
          <a:p>
            <a:pPr algn="l"/>
          </a:p>
          <a:p>
            <a:pPr algn="l">
              <a:defRPr sz="2000"/>
            </a:pPr>
            <a:r>
              <a:t>B. Wise Mind</a:t>
            </a:r>
            <a:br/>
            <a:br/>
            <a:r>
              <a:rPr altLang="en-US" lang="en-US"/>
              <a:t>Wise Mind is when you use both your thinking brain and your feeling heart together to make the best choice.</a:t>
            </a:r>
            <a:endParaRPr altLang="en-US" lang="en-US"/>
          </a:p>
          <a:p>
            <a:pPr>
              <a:defRPr sz="2000"/>
            </a:pPr>
            <a:endParaRPr altLang="en-US"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/>
      </p:grpSpPr>
      <p:sp>
        <p:nvSpPr>
          <p:cNvPr id="1048692" name="Title 1"/>
          <p:cNvSpPr>
            <a:spLocks noGrp="1"/>
          </p:cNvSpPr>
          <p:nvPr>
            <p:ph type="title"/>
          </p:nvPr>
        </p:nvSpPr>
        <p:spPr>
          <a:xfrm>
            <a:off x="114300" y="190500"/>
            <a:ext cx="8572500" cy="582930"/>
          </a:xfrm>
        </p:spPr>
        <p:txBody>
          <a:bodyPr/>
          <a:p>
            <a:r>
              <a:t>Core parts of </a:t>
            </a:r>
            <a:r>
              <a:rPr lang="en-US"/>
              <a:t>therapy </a:t>
            </a:r>
            <a:r>
              <a:t>session flow (Choose three)</a:t>
            </a:r>
          </a:p>
        </p:txBody>
      </p:sp>
      <p:sp>
        <p:nvSpPr>
          <p:cNvPr id="1048693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Story gathering</a:t>
            </a:r>
          </a:p>
          <a:p>
            <a:pPr>
              <a:defRPr sz="1800"/>
            </a:pPr>
            <a:r>
              <a:t>B. Strategy planning</a:t>
            </a:r>
          </a:p>
          <a:p>
            <a:pPr>
              <a:defRPr sz="1800"/>
            </a:pPr>
            <a:r>
              <a:t>C. Billing discussion</a:t>
            </a:r>
          </a:p>
          <a:p>
            <a:pPr>
              <a:defRPr sz="1800"/>
            </a:pPr>
            <a:r>
              <a:t>D. Scheduling follow-up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" name=""/>
        <p:cNvGrpSpPr/>
        <p:nvPr/>
      </p:nvGrpSpPr>
      <p:grpSpPr>
        <a:xfrm/>
      </p:grpSpPr>
      <p:sp>
        <p:nvSpPr>
          <p:cNvPr id="10486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95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Story gathering; B. Strategy planning; D. Scheduling follow-up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/>
      </p:grpSpPr>
      <p:sp>
        <p:nvSpPr>
          <p:cNvPr id="10486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True or False: Perfect clinical phrasing is more important than presence.</a:t>
            </a:r>
          </a:p>
        </p:txBody>
      </p:sp>
      <p:sp>
        <p:nvSpPr>
          <p:cNvPr id="1048697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True</a:t>
            </a:r>
          </a:p>
          <a:p>
            <a:pPr>
              <a:defRPr sz="1800"/>
            </a:pPr>
            <a:r>
              <a:t>False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"/>
        <p:cNvGrpSpPr/>
        <p:nvPr/>
      </p:nvGrpSpPr>
      <p:grpSpPr>
        <a:xfrm/>
      </p:grpSpPr>
      <p:sp>
        <p:nvSpPr>
          <p:cNvPr id="10486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699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False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" name=""/>
        <p:cNvGrpSpPr/>
        <p:nvPr/>
      </p:nvGrpSpPr>
      <p:grpSpPr>
        <a:xfrm/>
      </p:grpSpPr>
      <p:sp>
        <p:nvSpPr>
          <p:cNvPr id="10487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Which tool helps reframe distorted thoughts?</a:t>
            </a:r>
          </a:p>
        </p:txBody>
      </p:sp>
      <p:sp>
        <p:nvSpPr>
          <p:cNvPr id="1048701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Gratitude journal</a:t>
            </a:r>
          </a:p>
          <a:p>
            <a:pPr>
              <a:defRPr sz="1800"/>
            </a:pPr>
            <a:r>
              <a:t>B. CBT Thought Log</a:t>
            </a:r>
          </a:p>
          <a:p>
            <a:pPr>
              <a:defRPr sz="1800"/>
            </a:pPr>
            <a:r>
              <a:t>C. Stop–Start–Keep</a:t>
            </a:r>
          </a:p>
          <a:p>
            <a:pPr>
              <a:defRPr sz="1800"/>
            </a:pPr>
            <a:r>
              <a:t>D. Spiral Map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" name=""/>
        <p:cNvGrpSpPr/>
        <p:nvPr/>
      </p:nvGrpSpPr>
      <p:grpSpPr>
        <a:xfrm/>
      </p:grpSpPr>
      <p:sp>
        <p:nvSpPr>
          <p:cNvPr id="10487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703" name="TextBox 2"/>
          <p:cNvSpPr txBox="1"/>
          <p:nvPr/>
        </p:nvSpPr>
        <p:spPr>
          <a:xfrm>
            <a:off x="914400" y="1371600"/>
            <a:ext cx="6957695" cy="1906905"/>
          </a:xfrm>
          <a:prstGeom prst="rect"/>
          <a:noFill/>
        </p:spPr>
        <p:txBody>
          <a:bodyPr wrap="square">
            <a:spAutoFit/>
          </a:bodyPr>
          <a:p>
            <a:pPr algn="l"/>
          </a:p>
          <a:p>
            <a:pPr algn="l">
              <a:defRPr sz="2000"/>
            </a:pPr>
            <a:r>
              <a:t>B. CBT Thought Log</a:t>
            </a:r>
            <a:br/>
            <a:br/>
            <a:r>
              <a:rPr altLang="en-US" lang="en-US"/>
              <a:t>A CBT Thought Log is where you write down a worry, check if it’s really true, and then pick a kinder, more helpful thought so you feel better.</a:t>
            </a:r>
            <a:endParaRPr altLang="en-US"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/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Best response when a patient says </a:t>
            </a:r>
            <a:br/>
            <a:r>
              <a:t>“Nothing works for me”:</a:t>
            </a:r>
          </a:p>
        </p:txBody>
      </p:sp>
      <p:sp>
        <p:nvSpPr>
          <p:cNvPr id="1048705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“That must feel heavy, tell me more.”</a:t>
            </a:r>
          </a:p>
          <a:p>
            <a:pPr>
              <a:defRPr sz="1800"/>
            </a:pPr>
            <a:r>
              <a:t>B. “You’re wrong.”</a:t>
            </a:r>
          </a:p>
          <a:p>
            <a:pPr>
              <a:defRPr sz="1800"/>
            </a:pPr>
            <a:r>
              <a:t>C. “Try harder.”</a:t>
            </a:r>
          </a:p>
          <a:p>
            <a:pPr>
              <a:defRPr sz="1800"/>
            </a:pPr>
            <a:r>
              <a:t>D. “I don’t know.”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" name=""/>
        <p:cNvGrpSpPr/>
        <p:nvPr/>
      </p:nvGrpSpPr>
      <p:grpSpPr>
        <a:xfrm/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707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“That must feel heavy, tell me more.”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/>
      </p:grpSpPr>
      <p:sp>
        <p:nvSpPr>
          <p:cNvPr id="10487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Strategies to deepen emotional presence (Choose two)</a:t>
            </a:r>
          </a:p>
        </p:txBody>
      </p:sp>
      <p:sp>
        <p:nvSpPr>
          <p:cNvPr id="1048709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Empathic reflection</a:t>
            </a:r>
          </a:p>
          <a:p>
            <a:pPr>
              <a:defRPr sz="1800"/>
            </a:pPr>
            <a:r>
              <a:t>B. Clinical lecturing</a:t>
            </a:r>
          </a:p>
          <a:p>
            <a:pPr>
              <a:defRPr sz="1800"/>
            </a:pPr>
            <a:r>
              <a:t>C. Gentle silence</a:t>
            </a:r>
          </a:p>
          <a:p>
            <a:pPr>
              <a:defRPr sz="1800"/>
            </a:pPr>
            <a:r>
              <a:t>D. Rapid question firing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" name=""/>
        <p:cNvGrpSpPr/>
        <p:nvPr/>
      </p:nvGrpSpPr>
      <p:grpSpPr>
        <a:xfrm/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711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Empathic reflection; C. Gentle silence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/>
      </p:grpSpPr>
      <p:sp>
        <p:nvSpPr>
          <p:cNvPr id="10487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 patient refuses therapy, wants meds only. You say:</a:t>
            </a:r>
          </a:p>
        </p:txBody>
      </p:sp>
      <p:sp>
        <p:nvSpPr>
          <p:cNvPr id="1048713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“Therapy is mandatory.”</a:t>
            </a:r>
          </a:p>
          <a:p>
            <a:pPr>
              <a:defRPr sz="1800"/>
            </a:pPr>
            <a:r>
              <a:t>B. “Okay, no problem.”</a:t>
            </a:r>
          </a:p>
          <a:p>
            <a:pPr>
              <a:defRPr sz="1800"/>
            </a:pPr>
            <a:r>
              <a:t>C. “Can you share what you’ve tried and how it went?”</a:t>
            </a:r>
          </a:p>
          <a:p>
            <a:pPr>
              <a:defRPr sz="1800"/>
            </a:pPr>
            <a:r>
              <a:t>D. “We don’t offer therapy.”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"/>
        <p:cNvGrpSpPr/>
        <p:nvPr/>
      </p:nvGrpSpPr>
      <p:grpSpPr>
        <a:xfrm/>
      </p:grpSpPr>
      <p:sp>
        <p:nvSpPr>
          <p:cNvPr id="10487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715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C. “Can you share what you’ve tried and how it went?”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/>
      </p:grpSpPr>
      <p:sp>
        <p:nvSpPr>
          <p:cNvPr id="10487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What builds trust early in session?</a:t>
            </a:r>
          </a:p>
        </p:txBody>
      </p:sp>
      <p:sp>
        <p:nvSpPr>
          <p:cNvPr id="1048717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“Why are you here?”</a:t>
            </a:r>
          </a:p>
          <a:p>
            <a:pPr>
              <a:defRPr sz="1800"/>
            </a:pPr>
            <a:r>
              <a:t>B. “Tell me what’s been heavy lately.”</a:t>
            </a:r>
          </a:p>
          <a:p>
            <a:pPr>
              <a:defRPr sz="1800"/>
            </a:pPr>
            <a:r>
              <a:t>C. “Let’s prescribe right away.”</a:t>
            </a:r>
          </a:p>
          <a:p>
            <a:pPr>
              <a:defRPr sz="1800"/>
            </a:pPr>
            <a:r>
              <a:t>D. “Get to the point.”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" name=""/>
        <p:cNvGrpSpPr/>
        <p:nvPr/>
      </p:nvGrpSpPr>
      <p:grpSpPr>
        <a:xfrm/>
      </p:grpSpPr>
      <p:sp>
        <p:nvSpPr>
          <p:cNvPr id="10487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719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B. “Tell me what’s been heavy lately.”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/>
      </p:grpSpPr>
      <p:sp>
        <p:nvSpPr>
          <p:cNvPr id="10487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Which scenario indicates a trauma response?</a:t>
            </a:r>
          </a:p>
        </p:txBody>
      </p:sp>
      <p:sp>
        <p:nvSpPr>
          <p:cNvPr id="1048721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Laughing during trauma disclosure</a:t>
            </a:r>
          </a:p>
          <a:p>
            <a:pPr>
              <a:defRPr sz="1800"/>
            </a:pPr>
            <a:r>
              <a:t>B. Maintaining eye contact</a:t>
            </a:r>
          </a:p>
          <a:p>
            <a:pPr>
              <a:defRPr sz="1800"/>
            </a:pPr>
            <a:r>
              <a:t>C. Calm tone</a:t>
            </a:r>
          </a:p>
          <a:p>
            <a:pPr>
              <a:defRPr sz="1800"/>
            </a:pPr>
            <a:r>
              <a:t>D. Detailed story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"/>
        <p:cNvGrpSpPr/>
        <p:nvPr/>
      </p:nvGrpSpPr>
      <p:grpSpPr>
        <a:xfrm/>
      </p:grpSpPr>
      <p:sp>
        <p:nvSpPr>
          <p:cNvPr id="10487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723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A. Laughing during trauma disclosure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/>
      </p:grpSpPr>
      <p:sp>
        <p:nvSpPr>
          <p:cNvPr id="10487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Main benefit of short, focused therapy visits</a:t>
            </a:r>
            <a:br/>
            <a:r>
              <a:t> (</a:t>
            </a:r>
            <a:r>
              <a:rPr lang="en-US"/>
              <a:t>17-</a:t>
            </a:r>
            <a:r>
              <a:t>20 min):</a:t>
            </a:r>
          </a:p>
        </p:txBody>
      </p:sp>
      <p:sp>
        <p:nvSpPr>
          <p:cNvPr id="1048725" name="TextBox 2"/>
          <p:cNvSpPr txBox="1"/>
          <p:nvPr/>
        </p:nvSpPr>
        <p:spPr>
          <a:xfrm>
            <a:off x="914400" y="1371600"/>
            <a:ext cx="7315200" cy="27432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1800"/>
            </a:pPr>
            <a:r>
              <a:t>A. No need for empathy</a:t>
            </a:r>
          </a:p>
          <a:p>
            <a:pPr>
              <a:defRPr sz="1800"/>
            </a:pPr>
            <a:r>
              <a:t>B. Builds trust in manageable chunks</a:t>
            </a:r>
          </a:p>
          <a:p>
            <a:pPr>
              <a:defRPr sz="1800"/>
            </a:pPr>
            <a:r>
              <a:t>C. Easier billing only</a:t>
            </a:r>
          </a:p>
          <a:p>
            <a:pPr>
              <a:defRPr sz="1800"/>
            </a:pPr>
            <a:r>
              <a:t>D. Eliminates need for structure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" name=""/>
        <p:cNvGrpSpPr/>
        <p:nvPr/>
      </p:nvGrpSpPr>
      <p:grpSpPr>
        <a:xfrm/>
      </p:grpSpPr>
      <p:sp>
        <p:nvSpPr>
          <p:cNvPr id="104872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Answer</a:t>
            </a:r>
          </a:p>
        </p:txBody>
      </p:sp>
      <p:sp>
        <p:nvSpPr>
          <p:cNvPr id="1048727" name="TextBox 2"/>
          <p:cNvSpPr txBox="1"/>
          <p:nvPr/>
        </p:nvSpPr>
        <p:spPr>
          <a:xfrm>
            <a:off x="914400" y="1371600"/>
            <a:ext cx="7315200" cy="1828800"/>
          </a:xfrm>
          <a:prstGeom prst="rect"/>
          <a:noFill/>
        </p:spPr>
        <p:txBody>
          <a:bodyPr wrap="none">
            <a:spAutoFit/>
          </a:bodyPr>
          <a:p/>
          <a:p>
            <a:pPr>
              <a:defRPr sz="2000"/>
            </a:pPr>
            <a:r>
              <a:t>B. Builds trust in manageable chunks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ta Pie Charts">
  <a:themeElements>
    <a:clrScheme name="Data Pie Chart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Data Pie Chart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ah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anchor="ctr" anchorCtr="0" bIns="45720" compatLnSpc="1" lIns="91440" numCol="1" rIns="91440" tIns="45720" vert="horz" wrap="none"/>
      <a:lstStyle>
        <a:defPPr algn="l" defTabSz="914400" eaLnBrk="1" fontAlgn="base" hangingPunct="1" indent="0" latinLnBrk="0" marL="0" marR="0" rtl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altLang="en-US" baseline="0" b="0" cap="none" sz="1800" i="0" kumimoji="0" lang="zh-CN" normalizeH="0" strike="noStrike" u="none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ah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anchor="ctr" anchorCtr="0" bIns="45720" compatLnSpc="1" lIns="91440" numCol="1" rIns="91440" tIns="45720" vert="horz" wrap="none"/>
      <a:lstStyle>
        <a:defPPr algn="l" defTabSz="914400" eaLnBrk="1" fontAlgn="base" hangingPunct="1" indent="0" latinLnBrk="0" marL="0" marR="0" rtl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altLang="en-US" baseline="0" b="0" cap="none" sz="1800" i="0" kumimoji="0" lang="zh-CN" normalizeH="0" strike="noStrike" u="none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Data Pie Char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Presentation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SM-N960F</dc:creator>
  <cp:lastModifiedBy>Emma</cp:lastModifiedBy>
  <dcterms:created xsi:type="dcterms:W3CDTF">2013-01-27T21:14:00Z</dcterms:created>
  <dcterms:modified xsi:type="dcterms:W3CDTF">2025-07-12T10:36:31Z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9c71ccc2a51042cc91071d4b4dee7b15</vt:lpwstr>
  </property>
  <property fmtid="{D5CDD505-2E9C-101B-9397-08002B2CF9AE}" pid="3" name="KSOProductBuildVer">
    <vt:lpwstr>1033-12.2.0.21931</vt:lpwstr>
  </property>
</Properties>
</file>